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67" r:id="rId2"/>
    <p:sldId id="266" r:id="rId3"/>
    <p:sldId id="257" r:id="rId4"/>
    <p:sldId id="268" r:id="rId5"/>
    <p:sldId id="269" r:id="rId6"/>
    <p:sldId id="270" r:id="rId7"/>
    <p:sldId id="271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Inter" panose="02000503000000020004" pitchFamily="2" charset="0"/>
      <p:regular r:id="rId14"/>
      <p:bold r:id="rId15"/>
    </p:embeddedFont>
    <p:embeddedFont>
      <p:font typeface="Poppins" pitchFamily="2" charset="77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ikTb8lfEoVNg16PyjcQ+nOdXVz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174372"/>
    <a:srgbClr val="174374"/>
    <a:srgbClr val="3A3A3A"/>
    <a:srgbClr val="828282"/>
    <a:srgbClr val="BEBEBE"/>
    <a:srgbClr val="DBDBDB"/>
    <a:srgbClr val="1F1F1F"/>
    <a:srgbClr val="000F2E"/>
    <a:srgbClr val="0013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43"/>
    <p:restoredTop sz="94720"/>
  </p:normalViewPr>
  <p:slideViewPr>
    <p:cSldViewPr snapToGrid="0">
      <p:cViewPr varScale="1">
        <p:scale>
          <a:sx n="215" d="100"/>
          <a:sy n="215" d="100"/>
        </p:scale>
        <p:origin x="118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customschemas.google.com/relationships/presentationmetadata" Target="metadata"/></Relationships>
</file>

<file path=ppt/media/image1.png>
</file>

<file path=ppt/media/image2.png>
</file>

<file path=ppt/media/image3.jpg>
</file>

<file path=ppt/media/image4.jpeg>
</file>

<file path=ppt/media/image5.pn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3223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27051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68356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97030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56110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67927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0;p2">
            <a:extLst>
              <a:ext uri="{FF2B5EF4-FFF2-40B4-BE49-F238E27FC236}">
                <a16:creationId xmlns:a16="http://schemas.microsoft.com/office/drawing/2014/main" id="{9926D33B-A647-A6A7-7D84-4B74B16D7085}"/>
              </a:ext>
            </a:extLst>
          </p:cNvPr>
          <p:cNvSpPr>
            <a:spLocks/>
          </p:cNvSpPr>
          <p:nvPr/>
        </p:nvSpPr>
        <p:spPr>
          <a:xfrm>
            <a:off x="0" y="5"/>
            <a:ext cx="12190474" cy="6857995"/>
          </a:xfrm>
          <a:prstGeom prst="rect">
            <a:avLst/>
          </a:prstGeom>
          <a:solidFill>
            <a:schemeClr val="dk1">
              <a:alpha val="7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C3DAFA-13AB-6C65-D198-2262E13512FD}"/>
              </a:ext>
            </a:extLst>
          </p:cNvPr>
          <p:cNvSpPr txBox="1"/>
          <p:nvPr/>
        </p:nvSpPr>
        <p:spPr>
          <a:xfrm>
            <a:off x="4688403" y="4989801"/>
            <a:ext cx="2815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spc="300" dirty="0">
                <a:solidFill>
                  <a:schemeClr val="bg1"/>
                </a:solidFill>
                <a:latin typeface="Inter" panose="02000503000000020004" pitchFamily="2" charset="0"/>
                <a:ea typeface="Inter" panose="02000503000000020004" pitchFamily="2" charset="0"/>
                <a:cs typeface="Poppins" panose="00000500000000000000" pitchFamily="2" charset="0"/>
              </a:rPr>
              <a:t>Challenge</a:t>
            </a:r>
          </a:p>
        </p:txBody>
      </p:sp>
      <p:pic>
        <p:nvPicPr>
          <p:cNvPr id="12" name="Picture 11" descr="A picture containing font, graphics, typography, graphic design&#10;&#10;Description automatically generated">
            <a:extLst>
              <a:ext uri="{FF2B5EF4-FFF2-40B4-BE49-F238E27FC236}">
                <a16:creationId xmlns:a16="http://schemas.microsoft.com/office/drawing/2014/main" id="{FA8AB791-A1E6-8874-C294-4BB1D5C32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580" y="2607416"/>
            <a:ext cx="10345786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87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0;p2">
            <a:extLst>
              <a:ext uri="{FF2B5EF4-FFF2-40B4-BE49-F238E27FC236}">
                <a16:creationId xmlns:a16="http://schemas.microsoft.com/office/drawing/2014/main" id="{168CBBE4-4E8B-8934-50B4-510D667BD2CE}"/>
              </a:ext>
            </a:extLst>
          </p:cNvPr>
          <p:cNvSpPr/>
          <p:nvPr/>
        </p:nvSpPr>
        <p:spPr>
          <a:xfrm>
            <a:off x="-1527" y="5"/>
            <a:ext cx="12192001" cy="6864844"/>
          </a:xfrm>
          <a:prstGeom prst="rect">
            <a:avLst/>
          </a:prstGeom>
          <a:solidFill>
            <a:schemeClr val="dk1">
              <a:alpha val="7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99774" y="436759"/>
            <a:ext cx="4068916" cy="32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pt-BR" sz="200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COMPROMISSO</a:t>
            </a:r>
          </a:p>
        </p:txBody>
      </p:sp>
      <p:sp>
        <p:nvSpPr>
          <p:cNvPr id="92" name="Google Shape;92;p2"/>
          <p:cNvSpPr txBox="1"/>
          <p:nvPr/>
        </p:nvSpPr>
        <p:spPr>
          <a:xfrm>
            <a:off x="1925288" y="1536195"/>
            <a:ext cx="8341424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 rtl="0" fontAlgn="base">
              <a:lnSpc>
                <a:spcPct val="150000"/>
              </a:lnSpc>
            </a:pPr>
            <a:r>
              <a:rPr lang="pt-BR" sz="40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Adotar </a:t>
            </a:r>
            <a:r>
              <a:rPr lang="pt-BR" sz="32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práticas</a:t>
            </a:r>
            <a:r>
              <a:rPr lang="pt-BR" sz="40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responsáveis </a:t>
            </a:r>
            <a:r>
              <a:rPr lang="pt-BR" sz="32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e </a:t>
            </a:r>
            <a:r>
              <a:rPr lang="pt-BR" sz="4000" dirty="0">
                <a:solidFill>
                  <a:schemeClr val="lt1"/>
                </a:solidFill>
                <a:latin typeface="Poppins"/>
                <a:cs typeface="Poppins"/>
                <a:sym typeface="Poppins"/>
              </a:rPr>
              <a:t>sustentáveis </a:t>
            </a:r>
            <a:r>
              <a:rPr lang="pt-BR" sz="3200" dirty="0">
                <a:solidFill>
                  <a:schemeClr val="lt1"/>
                </a:solidFill>
                <a:latin typeface="Poppins"/>
                <a:cs typeface="Poppins"/>
              </a:rPr>
              <a:t>que se </a:t>
            </a:r>
            <a:r>
              <a:rPr lang="en-US" sz="3200" dirty="0">
                <a:solidFill>
                  <a:schemeClr val="lt1"/>
                </a:solidFill>
                <a:latin typeface="Poppins"/>
                <a:cs typeface="Poppins"/>
              </a:rPr>
              <a:t>​</a:t>
            </a:r>
          </a:p>
          <a:p>
            <a:pPr algn="ctr" rtl="0" fontAlgn="base">
              <a:lnSpc>
                <a:spcPct val="150000"/>
              </a:lnSpc>
            </a:pPr>
            <a:r>
              <a:rPr lang="pt-BR" sz="3200" dirty="0">
                <a:solidFill>
                  <a:schemeClr val="lt1"/>
                </a:solidFill>
                <a:latin typeface="Poppins"/>
                <a:cs typeface="Poppins"/>
              </a:rPr>
              <a:t>estendem a todas as facetas do negócio, com</a:t>
            </a:r>
            <a:r>
              <a:rPr lang="pt-BR" sz="4000" dirty="0">
                <a:solidFill>
                  <a:schemeClr val="lt1"/>
                </a:solidFill>
                <a:latin typeface="Poppins"/>
                <a:cs typeface="Poppins"/>
              </a:rPr>
              <a:t> foco </a:t>
            </a:r>
            <a:r>
              <a:rPr lang="pt-BR" sz="3200" dirty="0">
                <a:solidFill>
                  <a:schemeClr val="lt1"/>
                </a:solidFill>
                <a:latin typeface="Poppins"/>
                <a:cs typeface="Poppins"/>
              </a:rPr>
              <a:t>nas</a:t>
            </a:r>
            <a:r>
              <a:rPr lang="pt-BR" sz="4000" dirty="0">
                <a:solidFill>
                  <a:schemeClr val="lt1"/>
                </a:solidFill>
                <a:latin typeface="Poppins"/>
                <a:cs typeface="Poppins"/>
              </a:rPr>
              <a:t> áreas de maior impacto.​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0A2DA7-17E6-4063-5135-861760B26B5A}"/>
              </a:ext>
            </a:extLst>
          </p:cNvPr>
          <p:cNvSpPr/>
          <p:nvPr/>
        </p:nvSpPr>
        <p:spPr>
          <a:xfrm>
            <a:off x="256854" y="760287"/>
            <a:ext cx="3976099" cy="82194"/>
          </a:xfrm>
          <a:prstGeom prst="rect">
            <a:avLst/>
          </a:prstGeom>
          <a:gradFill flip="none" rotWithShape="1">
            <a:gsLst>
              <a:gs pos="25000">
                <a:srgbClr val="1B3C6D"/>
              </a:gs>
              <a:gs pos="91000">
                <a:srgbClr val="E0272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8330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0;p2">
            <a:extLst>
              <a:ext uri="{FF2B5EF4-FFF2-40B4-BE49-F238E27FC236}">
                <a16:creationId xmlns:a16="http://schemas.microsoft.com/office/drawing/2014/main" id="{48C0703F-B9D0-80AC-492D-9B7E223AFBD0}"/>
              </a:ext>
            </a:extLst>
          </p:cNvPr>
          <p:cNvSpPr/>
          <p:nvPr/>
        </p:nvSpPr>
        <p:spPr>
          <a:xfrm>
            <a:off x="-1525" y="0"/>
            <a:ext cx="12192001" cy="6864844"/>
          </a:xfrm>
          <a:prstGeom prst="rect">
            <a:avLst/>
          </a:prstGeom>
          <a:solidFill>
            <a:schemeClr val="dk1">
              <a:alpha val="7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99774" y="436759"/>
            <a:ext cx="4068916" cy="32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pt-BR" sz="20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PROBLEMA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0A2DA7-17E6-4063-5135-861760B26B5A}"/>
              </a:ext>
            </a:extLst>
          </p:cNvPr>
          <p:cNvSpPr/>
          <p:nvPr/>
        </p:nvSpPr>
        <p:spPr>
          <a:xfrm>
            <a:off x="256854" y="760287"/>
            <a:ext cx="3976099" cy="82194"/>
          </a:xfrm>
          <a:prstGeom prst="rect">
            <a:avLst/>
          </a:prstGeom>
          <a:gradFill flip="none" rotWithShape="1">
            <a:gsLst>
              <a:gs pos="25000">
                <a:srgbClr val="1B3C6D"/>
              </a:gs>
              <a:gs pos="91000">
                <a:srgbClr val="E0272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Google Shape;92;p2">
            <a:extLst>
              <a:ext uri="{FF2B5EF4-FFF2-40B4-BE49-F238E27FC236}">
                <a16:creationId xmlns:a16="http://schemas.microsoft.com/office/drawing/2014/main" id="{C9103FE5-5827-B2A9-632A-BC9872FE6242}"/>
              </a:ext>
            </a:extLst>
          </p:cNvPr>
          <p:cNvSpPr txBox="1"/>
          <p:nvPr/>
        </p:nvSpPr>
        <p:spPr>
          <a:xfrm>
            <a:off x="2445781" y="1677499"/>
            <a:ext cx="7297387" cy="3970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dirty="0">
                <a:solidFill>
                  <a:schemeClr val="lt1"/>
                </a:solidFill>
                <a:latin typeface="Poppins"/>
                <a:cs typeface="Poppins"/>
              </a:rPr>
              <a:t>Falta de monitoramento eficiente </a:t>
            </a:r>
            <a:r>
              <a:rPr lang="pt-BR" sz="3600" dirty="0">
                <a:solidFill>
                  <a:schemeClr val="lt1"/>
                </a:solidFill>
                <a:latin typeface="Poppins"/>
                <a:cs typeface="Poppins"/>
              </a:rPr>
              <a:t>da</a:t>
            </a:r>
            <a:r>
              <a:rPr lang="pt-BR" sz="4400" dirty="0">
                <a:solidFill>
                  <a:schemeClr val="lt1"/>
                </a:solidFill>
                <a:latin typeface="Poppins"/>
                <a:cs typeface="Poppins"/>
              </a:rPr>
              <a:t> gestão ambiental </a:t>
            </a:r>
            <a:r>
              <a:rPr lang="pt-BR" sz="3600" dirty="0">
                <a:solidFill>
                  <a:schemeClr val="lt1"/>
                </a:solidFill>
                <a:latin typeface="Poppins"/>
                <a:cs typeface="Poppins"/>
              </a:rPr>
              <a:t>da empresa por linha de produto.</a:t>
            </a:r>
            <a:endParaRPr lang="pt-BR" sz="4400" dirty="0">
              <a:solidFill>
                <a:schemeClr val="lt1"/>
              </a:solidFill>
              <a:latin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0;p2">
            <a:extLst>
              <a:ext uri="{FF2B5EF4-FFF2-40B4-BE49-F238E27FC236}">
                <a16:creationId xmlns:a16="http://schemas.microsoft.com/office/drawing/2014/main" id="{48C0703F-B9D0-80AC-492D-9B7E223AFBD0}"/>
              </a:ext>
            </a:extLst>
          </p:cNvPr>
          <p:cNvSpPr/>
          <p:nvPr/>
        </p:nvSpPr>
        <p:spPr>
          <a:xfrm>
            <a:off x="-1525" y="-6844"/>
            <a:ext cx="12192001" cy="6864844"/>
          </a:xfrm>
          <a:prstGeom prst="rect">
            <a:avLst/>
          </a:prstGeom>
          <a:solidFill>
            <a:schemeClr val="dk1">
              <a:alpha val="7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99774" y="436759"/>
            <a:ext cx="4068916" cy="32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pt-BR" sz="20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SOLUÇÃO</a:t>
            </a:r>
            <a:endParaRPr lang="pt-BR" sz="2000" b="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0A2DA7-17E6-4063-5135-861760B26B5A}"/>
              </a:ext>
            </a:extLst>
          </p:cNvPr>
          <p:cNvSpPr/>
          <p:nvPr/>
        </p:nvSpPr>
        <p:spPr>
          <a:xfrm>
            <a:off x="256854" y="760287"/>
            <a:ext cx="3976099" cy="82194"/>
          </a:xfrm>
          <a:prstGeom prst="rect">
            <a:avLst/>
          </a:prstGeom>
          <a:gradFill flip="none" rotWithShape="1">
            <a:gsLst>
              <a:gs pos="25000">
                <a:srgbClr val="1B3C6D"/>
              </a:gs>
              <a:gs pos="91000">
                <a:srgbClr val="E0272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Google Shape;92;p2">
            <a:extLst>
              <a:ext uri="{FF2B5EF4-FFF2-40B4-BE49-F238E27FC236}">
                <a16:creationId xmlns:a16="http://schemas.microsoft.com/office/drawing/2014/main" id="{C9103FE5-5827-B2A9-632A-BC9872FE6242}"/>
              </a:ext>
            </a:extLst>
          </p:cNvPr>
          <p:cNvSpPr txBox="1"/>
          <p:nvPr/>
        </p:nvSpPr>
        <p:spPr>
          <a:xfrm>
            <a:off x="806548" y="1664998"/>
            <a:ext cx="10575853" cy="415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Software de </a:t>
            </a:r>
            <a:r>
              <a:rPr lang="pt-BR" sz="44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identificação e monitoramento </a:t>
            </a:r>
            <a:r>
              <a:rPr lang="pt-BR" sz="36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dos consumos de </a:t>
            </a:r>
            <a:r>
              <a:rPr lang="pt-BR" sz="44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água, energia, e desperdício de alimentos, </a:t>
            </a:r>
            <a:r>
              <a:rPr lang="pt-BR" sz="36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com foco no </a:t>
            </a:r>
            <a:r>
              <a:rPr lang="pt-BR" sz="44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cumprimento </a:t>
            </a:r>
            <a:r>
              <a:rPr lang="pt-BR" sz="36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</a:t>
            </a:r>
            <a:r>
              <a:rPr lang="pt-BR" sz="44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metas.  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773014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0;p2">
            <a:extLst>
              <a:ext uri="{FF2B5EF4-FFF2-40B4-BE49-F238E27FC236}">
                <a16:creationId xmlns:a16="http://schemas.microsoft.com/office/drawing/2014/main" id="{48C0703F-B9D0-80AC-492D-9B7E223AFBD0}"/>
              </a:ext>
            </a:extLst>
          </p:cNvPr>
          <p:cNvSpPr/>
          <p:nvPr/>
        </p:nvSpPr>
        <p:spPr>
          <a:xfrm>
            <a:off x="-1525" y="-3422"/>
            <a:ext cx="12192001" cy="6864844"/>
          </a:xfrm>
          <a:prstGeom prst="rect">
            <a:avLst/>
          </a:prstGeom>
          <a:solidFill>
            <a:schemeClr val="dk1">
              <a:alpha val="7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99774" y="436759"/>
            <a:ext cx="4068916" cy="32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pt-BR" sz="2000" b="0" i="0" u="none" strike="noStrike" cap="none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PROTÓTIPO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0A2DA7-17E6-4063-5135-861760B26B5A}"/>
              </a:ext>
            </a:extLst>
          </p:cNvPr>
          <p:cNvSpPr/>
          <p:nvPr/>
        </p:nvSpPr>
        <p:spPr>
          <a:xfrm>
            <a:off x="256854" y="760287"/>
            <a:ext cx="3976099" cy="82194"/>
          </a:xfrm>
          <a:prstGeom prst="rect">
            <a:avLst/>
          </a:prstGeom>
          <a:gradFill flip="none" rotWithShape="1">
            <a:gsLst>
              <a:gs pos="25000">
                <a:srgbClr val="1B3C6D"/>
              </a:gs>
              <a:gs pos="91000">
                <a:srgbClr val="E0272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video-app">
            <a:hlinkClick r:id="" action="ppaction://media"/>
            <a:extLst>
              <a:ext uri="{FF2B5EF4-FFF2-40B4-BE49-F238E27FC236}">
                <a16:creationId xmlns:a16="http://schemas.microsoft.com/office/drawing/2014/main" id="{2F32FB13-EDED-6FFC-893B-F5E789C070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7128" y="842481"/>
            <a:ext cx="2677239" cy="5470989"/>
          </a:xfrm>
          <a:prstGeom prst="roundRect">
            <a:avLst>
              <a:gd name="adj" fmla="val 15899"/>
            </a:avLst>
          </a:prstGeom>
        </p:spPr>
      </p:pic>
      <p:sp>
        <p:nvSpPr>
          <p:cNvPr id="8" name="Google Shape;92;p2">
            <a:extLst>
              <a:ext uri="{FF2B5EF4-FFF2-40B4-BE49-F238E27FC236}">
                <a16:creationId xmlns:a16="http://schemas.microsoft.com/office/drawing/2014/main" id="{3EEE826E-A419-0031-A821-4B04F381BFCF}"/>
              </a:ext>
            </a:extLst>
          </p:cNvPr>
          <p:cNvSpPr txBox="1"/>
          <p:nvPr/>
        </p:nvSpPr>
        <p:spPr>
          <a:xfrm>
            <a:off x="808074" y="1264937"/>
            <a:ext cx="6990011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 dirty="0">
                <a:solidFill>
                  <a:schemeClr val="bg1"/>
                </a:solidFill>
              </a:rPr>
              <a:t>Principais Funções:</a:t>
            </a:r>
          </a:p>
        </p:txBody>
      </p:sp>
      <p:sp>
        <p:nvSpPr>
          <p:cNvPr id="9" name="Google Shape;92;p2">
            <a:extLst>
              <a:ext uri="{FF2B5EF4-FFF2-40B4-BE49-F238E27FC236}">
                <a16:creationId xmlns:a16="http://schemas.microsoft.com/office/drawing/2014/main" id="{42A60B42-F70F-001B-9932-F1E457C37608}"/>
              </a:ext>
            </a:extLst>
          </p:cNvPr>
          <p:cNvSpPr txBox="1"/>
          <p:nvPr/>
        </p:nvSpPr>
        <p:spPr>
          <a:xfrm>
            <a:off x="737946" y="2685774"/>
            <a:ext cx="699001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bg1"/>
                </a:solidFill>
              </a:rPr>
              <a:t>Meta Atingida (%) por País</a:t>
            </a:r>
          </a:p>
        </p:txBody>
      </p:sp>
      <p:sp>
        <p:nvSpPr>
          <p:cNvPr id="10" name="Google Shape;92;p2">
            <a:extLst>
              <a:ext uri="{FF2B5EF4-FFF2-40B4-BE49-F238E27FC236}">
                <a16:creationId xmlns:a16="http://schemas.microsoft.com/office/drawing/2014/main" id="{36EA6E7D-B335-4084-7C12-1379C771A2BE}"/>
              </a:ext>
            </a:extLst>
          </p:cNvPr>
          <p:cNvSpPr txBox="1"/>
          <p:nvPr/>
        </p:nvSpPr>
        <p:spPr>
          <a:xfrm>
            <a:off x="737946" y="5360023"/>
            <a:ext cx="699001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bg1"/>
                </a:solidFill>
              </a:rPr>
              <a:t>Progresso Meta por Tema</a:t>
            </a:r>
          </a:p>
        </p:txBody>
      </p:sp>
      <p:sp>
        <p:nvSpPr>
          <p:cNvPr id="11" name="Google Shape;92;p2">
            <a:extLst>
              <a:ext uri="{FF2B5EF4-FFF2-40B4-BE49-F238E27FC236}">
                <a16:creationId xmlns:a16="http://schemas.microsoft.com/office/drawing/2014/main" id="{B2E72629-568E-DB6C-5CC5-3D8BD7475BD9}"/>
              </a:ext>
            </a:extLst>
          </p:cNvPr>
          <p:cNvSpPr txBox="1"/>
          <p:nvPr/>
        </p:nvSpPr>
        <p:spPr>
          <a:xfrm>
            <a:off x="737946" y="3577190"/>
            <a:ext cx="699001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bg1"/>
                </a:solidFill>
              </a:rPr>
              <a:t>Análises de Consumo</a:t>
            </a:r>
          </a:p>
        </p:txBody>
      </p:sp>
      <p:sp>
        <p:nvSpPr>
          <p:cNvPr id="12" name="Google Shape;92;p2">
            <a:extLst>
              <a:ext uri="{FF2B5EF4-FFF2-40B4-BE49-F238E27FC236}">
                <a16:creationId xmlns:a16="http://schemas.microsoft.com/office/drawing/2014/main" id="{41C65549-CADF-786F-5B66-516C62CE359C}"/>
              </a:ext>
            </a:extLst>
          </p:cNvPr>
          <p:cNvSpPr txBox="1"/>
          <p:nvPr/>
        </p:nvSpPr>
        <p:spPr>
          <a:xfrm>
            <a:off x="737946" y="4468606"/>
            <a:ext cx="6990011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marR="0" lvl="0" indent="-571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bg1"/>
                </a:solidFill>
              </a:rPr>
              <a:t>Alerta Anomalias</a:t>
            </a:r>
          </a:p>
        </p:txBody>
      </p:sp>
    </p:spTree>
    <p:extLst>
      <p:ext uri="{BB962C8B-B14F-4D97-AF65-F5344CB8AC3E}">
        <p14:creationId xmlns:p14="http://schemas.microsoft.com/office/powerpoint/2010/main" val="219042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6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5707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5707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5707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0" grpId="0"/>
      <p:bldP spid="11" grpId="0"/>
      <p:bldP spid="11" grpId="1"/>
      <p:bldP spid="12" grpId="0"/>
      <p:bldP spid="1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0;p2">
            <a:extLst>
              <a:ext uri="{FF2B5EF4-FFF2-40B4-BE49-F238E27FC236}">
                <a16:creationId xmlns:a16="http://schemas.microsoft.com/office/drawing/2014/main" id="{48C0703F-B9D0-80AC-492D-9B7E223AFBD0}"/>
              </a:ext>
            </a:extLst>
          </p:cNvPr>
          <p:cNvSpPr/>
          <p:nvPr/>
        </p:nvSpPr>
        <p:spPr>
          <a:xfrm>
            <a:off x="-1525" y="0"/>
            <a:ext cx="12192001" cy="6864844"/>
          </a:xfrm>
          <a:prstGeom prst="rect">
            <a:avLst/>
          </a:prstGeom>
          <a:solidFill>
            <a:schemeClr val="dk1">
              <a:alpha val="7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 txBox="1"/>
          <p:nvPr/>
        </p:nvSpPr>
        <p:spPr>
          <a:xfrm>
            <a:off x="299774" y="436759"/>
            <a:ext cx="4068916" cy="323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pt-BR" sz="2000" dirty="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CONCLUSÃO</a:t>
            </a:r>
            <a:endParaRPr lang="pt-BR" sz="2000" b="0" i="0" u="none" strike="noStrike" cap="none" dirty="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0A2DA7-17E6-4063-5135-861760B26B5A}"/>
              </a:ext>
            </a:extLst>
          </p:cNvPr>
          <p:cNvSpPr/>
          <p:nvPr/>
        </p:nvSpPr>
        <p:spPr>
          <a:xfrm>
            <a:off x="256854" y="760287"/>
            <a:ext cx="3976099" cy="82194"/>
          </a:xfrm>
          <a:prstGeom prst="rect">
            <a:avLst/>
          </a:prstGeom>
          <a:gradFill flip="none" rotWithShape="1">
            <a:gsLst>
              <a:gs pos="25000">
                <a:srgbClr val="1B3C6D"/>
              </a:gs>
              <a:gs pos="91000">
                <a:srgbClr val="E0272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Google Shape;92;p2">
            <a:extLst>
              <a:ext uri="{FF2B5EF4-FFF2-40B4-BE49-F238E27FC236}">
                <a16:creationId xmlns:a16="http://schemas.microsoft.com/office/drawing/2014/main" id="{276006D3-2662-4CE3-3F27-744B41CB3474}"/>
              </a:ext>
            </a:extLst>
          </p:cNvPr>
          <p:cNvSpPr txBox="1"/>
          <p:nvPr/>
        </p:nvSpPr>
        <p:spPr>
          <a:xfrm>
            <a:off x="1030841" y="1495770"/>
            <a:ext cx="10130319" cy="4985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dirty="0">
                <a:solidFill>
                  <a:srgbClr val="DBDEE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</a:t>
            </a:r>
            <a:r>
              <a:rPr lang="pt-BR" sz="3600" b="0" i="0" dirty="0">
                <a:solidFill>
                  <a:srgbClr val="DBDEE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spera-se alcançar resultados positivos, como </a:t>
            </a:r>
            <a:r>
              <a:rPr lang="pt-BR" sz="4400" b="0" i="0" dirty="0">
                <a:solidFill>
                  <a:srgbClr val="DBDEE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redução do consumo de recursos, economia de custos</a:t>
            </a:r>
            <a:r>
              <a:rPr lang="pt-BR" sz="4000" b="0" i="0" dirty="0">
                <a:solidFill>
                  <a:srgbClr val="DBDEE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z="3600" b="0" i="0" dirty="0">
                <a:solidFill>
                  <a:srgbClr val="DBDEE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 uma imagem de empresa</a:t>
            </a:r>
            <a:r>
              <a:rPr lang="pt-BR" sz="4000" b="0" i="0" dirty="0">
                <a:solidFill>
                  <a:srgbClr val="DBDEE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z="4400" b="0" i="0" dirty="0">
                <a:solidFill>
                  <a:srgbClr val="DBDEE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mais sustentável</a:t>
            </a:r>
            <a:r>
              <a:rPr lang="pt-BR" sz="4000" b="0" i="0" dirty="0">
                <a:solidFill>
                  <a:srgbClr val="DBDEE1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pt-BR" sz="4000" dirty="0">
              <a:solidFill>
                <a:schemeClr val="lt1"/>
              </a:solidFill>
              <a:latin typeface="Poppins" panose="00000500000000000000" pitchFamily="2" charset="0"/>
              <a:cs typeface="Poppins" panose="00000500000000000000" pitchFamily="2" charset="0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308250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0;p2">
            <a:extLst>
              <a:ext uri="{FF2B5EF4-FFF2-40B4-BE49-F238E27FC236}">
                <a16:creationId xmlns:a16="http://schemas.microsoft.com/office/drawing/2014/main" id="{48C0703F-B9D0-80AC-492D-9B7E223AFBD0}"/>
              </a:ext>
            </a:extLst>
          </p:cNvPr>
          <p:cNvSpPr/>
          <p:nvPr/>
        </p:nvSpPr>
        <p:spPr>
          <a:xfrm>
            <a:off x="-1525" y="0"/>
            <a:ext cx="12192001" cy="6864844"/>
          </a:xfrm>
          <a:prstGeom prst="rect">
            <a:avLst/>
          </a:prstGeom>
          <a:solidFill>
            <a:schemeClr val="dk1">
              <a:alpha val="7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92;p2">
            <a:extLst>
              <a:ext uri="{FF2B5EF4-FFF2-40B4-BE49-F238E27FC236}">
                <a16:creationId xmlns:a16="http://schemas.microsoft.com/office/drawing/2014/main" id="{276006D3-2662-4CE3-3F27-744B41CB3474}"/>
              </a:ext>
            </a:extLst>
          </p:cNvPr>
          <p:cNvSpPr txBox="1"/>
          <p:nvPr/>
        </p:nvSpPr>
        <p:spPr>
          <a:xfrm>
            <a:off x="1030841" y="2367191"/>
            <a:ext cx="10130319" cy="2123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800" dirty="0">
                <a:solidFill>
                  <a:srgbClr val="DBDEE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Obrigado!</a:t>
            </a:r>
            <a:endParaRPr lang="pt-BR" sz="8800" dirty="0">
              <a:solidFill>
                <a:schemeClr val="lt1"/>
              </a:solidFill>
              <a:latin typeface="Poppins" panose="00000500000000000000" pitchFamily="2" charset="0"/>
              <a:cs typeface="Poppins" panose="00000500000000000000" pitchFamily="2" charset="0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024775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109</Words>
  <Application>Microsoft Macintosh PowerPoint</Application>
  <PresentationFormat>Widescreen</PresentationFormat>
  <Paragraphs>17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Poppins</vt:lpstr>
      <vt:lpstr>Arial</vt:lpstr>
      <vt:lpstr>Inter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Ellen Gomes</dc:creator>
  <cp:lastModifiedBy>Renne Castrucci Ramalho</cp:lastModifiedBy>
  <cp:revision>6</cp:revision>
  <dcterms:created xsi:type="dcterms:W3CDTF">2023-04-05T01:21:23Z</dcterms:created>
  <dcterms:modified xsi:type="dcterms:W3CDTF">2023-06-02T16:30:50Z</dcterms:modified>
</cp:coreProperties>
</file>